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8" r:id="rId4"/>
    <p:sldId id="259" r:id="rId5"/>
    <p:sldId id="260" r:id="rId6"/>
    <p:sldId id="264" r:id="rId7"/>
    <p:sldId id="265" r:id="rId9"/>
    <p:sldId id="266" r:id="rId10"/>
    <p:sldId id="268" r:id="rId11"/>
    <p:sldId id="273" r:id="rId12"/>
    <p:sldId id="269" r:id="rId13"/>
    <p:sldId id="272" r:id="rId14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69708"/>
            <a:ext cx="9144000" cy="2387600"/>
          </a:xfrm>
        </p:spPr>
        <p:txBody>
          <a:bodyPr/>
          <a:p>
            <a:r>
              <a:rPr lang="en-US" altLang="zh-CN" sz="5400"/>
              <a:t>Quantum Game:</a:t>
            </a:r>
            <a:br>
              <a:rPr lang="en-US" altLang="zh-CN" sz="5400"/>
            </a:br>
            <a:r>
              <a:rPr lang="en-US" altLang="zh-CN" sz="5400"/>
              <a:t>Quantum Dots and Boxes</a:t>
            </a:r>
            <a:endParaRPr lang="en-US" altLang="zh-CN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633278"/>
            <a:ext cx="9144000" cy="1655762"/>
          </a:xfrm>
        </p:spPr>
        <p:txBody>
          <a:bodyPr/>
          <a:p>
            <a:r>
              <a:rPr lang="en-US" altLang="zh-CN" sz="3200"/>
              <a:t>QPloand Global Quantum Hackthon 2024</a:t>
            </a:r>
            <a:br>
              <a:rPr lang="en-US" altLang="zh-CN" sz="3200"/>
            </a:br>
            <a:br>
              <a:rPr lang="en-US" altLang="zh-CN" sz="3200"/>
            </a:br>
            <a:r>
              <a:rPr lang="en-US" altLang="zh-CN" sz="3200"/>
              <a:t>Jianfei Yang, Gaoming Fan</a:t>
            </a:r>
            <a:endParaRPr lang="en-US" altLang="zh-CN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1190" y="534670"/>
            <a:ext cx="10515600" cy="1325563"/>
          </a:xfrm>
        </p:spPr>
        <p:txBody>
          <a:bodyPr/>
          <a:p>
            <a:r>
              <a:rPr lang="en-US" altLang="zh-CN"/>
              <a:t>Demo:</a:t>
            </a:r>
            <a:endParaRPr lang="en-US" altLang="zh-CN"/>
          </a:p>
        </p:txBody>
      </p:sp>
      <p:pic>
        <p:nvPicPr>
          <p:cNvPr id="4" name="Screen-2024-08-18-06382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9550" y="288290"/>
            <a:ext cx="5083810" cy="6280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95975" y="2054860"/>
            <a:ext cx="499237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Human: Red 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Quantum intelligent agent: Green 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Chessboard size: 2X3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Final result: Quantum intelligent agent wins!</a:t>
            </a:r>
            <a:endParaRPr lang="zh-CN" altLang="en-US" sz="2400"/>
          </a:p>
          <a:p>
            <a:endParaRPr lang="en-US" altLang="zh-CN"/>
          </a:p>
        </p:txBody>
      </p:sp>
      <p:pic>
        <p:nvPicPr>
          <p:cNvPr id="6" name="Screen-2024-08-18-06382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7335" y="230505"/>
            <a:ext cx="5083810" cy="6280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</p:nvPr>
        </p:nvSpPr>
        <p:spPr>
          <a:xfrm>
            <a:off x="488315" y="214630"/>
            <a:ext cx="11224260" cy="1325880"/>
          </a:xfrm>
        </p:spPr>
        <p:txBody>
          <a:bodyPr>
            <a:normAutofit fontScale="90000"/>
          </a:bodyPr>
          <a:p>
            <a:r>
              <a:t>Instructions for code, development framework, GUI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7485" y="1540510"/>
            <a:ext cx="1151509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/>
              <a:t>- </a:t>
            </a:r>
            <a:r>
              <a:rPr sz="2400"/>
              <a:t>This scheme is implemented based on programming frameworks such as Qiskit and isqtool</a:t>
            </a:r>
            <a:endParaRPr sz="2400"/>
          </a:p>
          <a:p>
            <a:pPr algn="l"/>
            <a:r>
              <a:rPr lang="en-US" sz="2400"/>
              <a:t>- </a:t>
            </a:r>
            <a:r>
              <a:rPr sz="2400"/>
              <a:t>The measurement results of Grover algorithm are implemented based on </a:t>
            </a:r>
            <a:endParaRPr sz="2400"/>
          </a:p>
          <a:p>
            <a:pPr algn="l"/>
            <a:r>
              <a:rPr sz="2400"/>
              <a:t> </a:t>
            </a:r>
            <a:r>
              <a:rPr lang="en-US" sz="2400"/>
              <a:t>  </a:t>
            </a:r>
            <a:r>
              <a:rPr sz="2400"/>
              <a:t>Qiskit's StatevectorSampler simulator</a:t>
            </a:r>
            <a:endParaRPr sz="2400"/>
          </a:p>
          <a:p>
            <a:pPr algn="l"/>
            <a:r>
              <a:rPr lang="en-US" sz="2400"/>
              <a:t>-  </a:t>
            </a:r>
            <a:r>
              <a:rPr sz="2400"/>
              <a:t>GUI based on tkinter</a:t>
            </a:r>
            <a:endParaRPr sz="2400"/>
          </a:p>
          <a:p>
            <a:pPr algn="l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5400"/>
              <a:t>Contents</a:t>
            </a:r>
            <a:endParaRPr lang="en-US" altLang="zh-CN" sz="5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 sz="3600"/>
              <a:t>Dots and Boxes Game rules</a:t>
            </a:r>
            <a:endParaRPr lang="zh-CN" altLang="en-US" sz="3600"/>
          </a:p>
          <a:p>
            <a:endParaRPr lang="en-US" altLang="zh-CN" sz="3600"/>
          </a:p>
          <a:p>
            <a:r>
              <a:rPr lang="en-US" altLang="zh-CN" sz="3600"/>
              <a:t>Grover used in Dots and Boxes</a:t>
            </a:r>
            <a:endParaRPr lang="zh-CN" altLang="en-US" sz="3600"/>
          </a:p>
          <a:p>
            <a:endParaRPr lang="zh-CN" altLang="en-US" sz="3600"/>
          </a:p>
          <a:p>
            <a:r>
              <a:rPr lang="en-US" altLang="zh-CN" sz="3600"/>
              <a:t>Demo Display</a:t>
            </a:r>
            <a:endParaRPr lang="en-US" altLang="zh-CN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275" y="144145"/>
            <a:ext cx="10515600" cy="1325563"/>
          </a:xfrm>
        </p:spPr>
        <p:txBody>
          <a:bodyPr/>
          <a:p>
            <a:r>
              <a:rPr lang="en-US" altLang="zh-CN"/>
              <a:t>Dots and Boxes Game Rules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0080" y="870585"/>
            <a:ext cx="5201920" cy="4351655"/>
          </a:xfrm>
        </p:spPr>
        <p:txBody>
          <a:bodyPr/>
          <a:p>
            <a:pPr marL="0" indent="0">
              <a:buNone/>
            </a:pPr>
            <a:br>
              <a:rPr lang="zh-CN" altLang="en-US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 two players take turns connecting dots on a grid of a fixed size. When a player completes a closed square, they earn an extra turn. At the end of the game, the player with the most squares wins!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6" name="图片 5" descr="2024-08-17 07.14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" y="1219200"/>
            <a:ext cx="6644640" cy="563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5" y="3721100"/>
            <a:ext cx="3873500" cy="3136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795" y="12700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Quantum Dots and Boxes</a:t>
            </a: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757035" y="1170305"/>
            <a:ext cx="5273675" cy="5155565"/>
          </a:xfrm>
        </p:spPr>
        <p:txBody>
          <a:bodyPr>
            <a:normAutofit fontScale="40000"/>
          </a:bodyPr>
          <a:p>
            <a:pPr marL="0" indent="0">
              <a:buNone/>
            </a:pP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Why we choose Dots &amp; Boxes?</a:t>
            </a:r>
            <a:endParaRPr lang="zh-CN" altLang="en-US" sz="600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1. </a:t>
            </a:r>
            <a:r>
              <a:rPr lang="en-US" altLang="zh-CN" sz="6000" u="sng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+mn-ea"/>
              </a:rPr>
              <a:t>Search Algorithm</a:t>
            </a: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 will be enough to play the role of opponet</a:t>
            </a:r>
            <a:endParaRPr lang="en-US" altLang="zh-CN" sz="600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endParaRPr lang="en-US" altLang="zh-CN" sz="600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>
              <a:buNone/>
            </a:pP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2.</a:t>
            </a:r>
            <a:r>
              <a:rPr lang="en-US" altLang="zh-CN" sz="600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+mn-ea"/>
              </a:rPr>
              <a:t>Board Size</a:t>
            </a: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 can be changed! </a:t>
            </a:r>
            <a:b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Which will be more </a:t>
            </a:r>
            <a:r>
              <a:rPr lang="en-US" altLang="zh-CN" sz="6000" b="1" u="sng">
                <a:solidFill>
                  <a:schemeClr val="tx1"/>
                </a:solidFill>
                <a:latin typeface="+mn-ea"/>
                <a:cs typeface="+mn-ea"/>
              </a:rPr>
              <a:t>friendly</a:t>
            </a:r>
            <a: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  <a:t> for NISQ Quantum Computer to run with less qbits needed!</a:t>
            </a:r>
            <a:b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en-US" altLang="zh-CN" sz="6000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zh-CN" altLang="en-US">
                <a:solidFill>
                  <a:srgbClr val="FF0000"/>
                </a:solidFill>
              </a:rPr>
            </a:b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 descr="game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1292860"/>
            <a:ext cx="6385560" cy="44113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5" y="114300"/>
            <a:ext cx="10515600" cy="1325563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Quantum Dots and Boxes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5895" y="1231900"/>
            <a:ext cx="1201610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/>
              <a:t>Core issue:</a:t>
            </a:r>
            <a:endParaRPr sz="2800"/>
          </a:p>
          <a:p>
            <a:r>
              <a:rPr sz="2800"/>
              <a:t>1. How to represent a grid chess face based on quantum circuits?</a:t>
            </a:r>
            <a:endParaRPr sz="2800"/>
          </a:p>
          <a:p>
            <a:r>
              <a:rPr lang="en-US" sz="2800"/>
              <a:t>2. </a:t>
            </a:r>
            <a:r>
              <a:rPr sz="2800"/>
              <a:t>How to set up an Oracle Operator?</a:t>
            </a:r>
            <a:endParaRPr sz="2800"/>
          </a:p>
          <a:p>
            <a:r>
              <a:rPr lang="en-US" sz="2800"/>
              <a:t>3. </a:t>
            </a:r>
            <a:r>
              <a:rPr sz="2800"/>
              <a:t>How to calculate Repeat Times?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69920"/>
            <a:ext cx="5768975" cy="3688080"/>
          </a:xfrm>
          <a:prstGeom prst="rect">
            <a:avLst/>
          </a:prstGeom>
        </p:spPr>
      </p:pic>
      <p:pic>
        <p:nvPicPr>
          <p:cNvPr id="5" name="图片 4" descr="gam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5" y="3354705"/>
            <a:ext cx="4471670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020" y="1203960"/>
            <a:ext cx="10515600" cy="4725035"/>
          </a:xfrm>
        </p:spPr>
        <p:txBody>
          <a:bodyPr>
            <a:normAutofit/>
          </a:bodyPr>
          <a:p>
            <a:pPr fontAlgn="auto">
              <a:lnSpc>
                <a:spcPct val="100000"/>
              </a:lnSpc>
            </a:pPr>
            <a:r>
              <a:rPr lang="en-US" altLang="zh-CN"/>
              <a:t>1. </a:t>
            </a:r>
            <a:r>
              <a:rPr lang="zh-CN" altLang="en-US"/>
              <a:t>Using </a:t>
            </a:r>
            <a:r>
              <a:rPr lang="en-US" altLang="zh-CN"/>
              <a:t>qubit </a:t>
            </a:r>
            <a:r>
              <a:rPr lang="zh-CN" altLang="en-US"/>
              <a:t>to encode chessboard states</a:t>
            </a:r>
            <a:endParaRPr lang="zh-CN" altLang="en-US"/>
          </a:p>
          <a:p>
            <a:pPr marL="0" indent="0" fontAlgn="auto">
              <a:lnSpc>
                <a:spcPct val="100000"/>
              </a:lnSpc>
              <a:buNone/>
            </a:pPr>
            <a:r>
              <a:rPr lang="en-US"/>
              <a:t>     </a:t>
            </a:r>
            <a:r>
              <a:t>The state of each line can be represented using quantum states. State 1 can be considered as the line being connected, while state 0 indicates that the line is not connected</a:t>
            </a:r>
          </a:p>
          <a:p>
            <a:pPr fontAlgn="auto">
              <a:lnSpc>
                <a:spcPct val="100000"/>
              </a:lnSpc>
            </a:pPr>
            <a:r>
              <a:rPr lang="en-US" altLang="zh-CN"/>
              <a:t> M x N  </a:t>
            </a:r>
            <a:r>
              <a:rPr lang="en-US" altLang="zh-CN">
                <a:sym typeface="+mn-ea"/>
              </a:rPr>
              <a:t>Dots and Boxes</a:t>
            </a:r>
            <a:endParaRPr lang="en-US" altLang="zh-CN">
              <a:sym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/>
              <a:t>   have Q = (M+1)*N + (N+1)*M lines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00000"/>
              </a:lnSpc>
            </a:pPr>
            <a:r>
              <a:t>Up to Q qubits can be used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75895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ym typeface="+mn-ea"/>
              </a:rPr>
              <a:t>Quantum Dots and Boxes</a:t>
            </a:r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1510" y="3018155"/>
            <a:ext cx="4472940" cy="3350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1360" y="5651500"/>
            <a:ext cx="52730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/>
              <a:t>line vector :</a:t>
            </a:r>
            <a:r>
              <a:rPr lang="zh-CN" altLang="en-US" sz="2400"/>
              <a:t>[1, 1, 1, 0, 0, 0, 1, 0, 1, 0, 0, 0]</a:t>
            </a:r>
            <a:endParaRPr lang="zh-CN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175895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ym typeface="+mn-ea"/>
              </a:rPr>
              <a:t>Quantum Dots and Boxes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80695" y="1304290"/>
            <a:ext cx="8427720" cy="5118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2.Oracle design</a:t>
            </a:r>
            <a:endParaRPr lang="zh-CN" altLang="en-US"/>
          </a:p>
          <a:p>
            <a:pPr marL="0" indent="0" fontAlgn="auto">
              <a:lnSpc>
                <a:spcPct val="100000"/>
              </a:lnSpc>
              <a:buNone/>
            </a:pPr>
            <a:br>
              <a:rPr lang="zh-CN" altLang="en-US" sz="2400">
                <a:latin typeface="+mn-ea"/>
                <a:cs typeface="+mn-ea"/>
              </a:rPr>
            </a:br>
            <a:r>
              <a:rPr sz="2400">
                <a:solidFill>
                  <a:srgbClr val="FF0000"/>
                </a:solidFill>
                <a:latin typeface="+mn-ea"/>
                <a:cs typeface="+mn-ea"/>
              </a:rPr>
              <a:t>What states does Oracle want to filter</a:t>
            </a:r>
            <a:r>
              <a:rPr lang="zh-CN" altLang="en-US" sz="2400">
                <a:latin typeface="+mn-ea"/>
                <a:cs typeface="+mn-ea"/>
              </a:rPr>
              <a:t>：</a:t>
            </a:r>
            <a:endParaRPr lang="zh-CN" altLang="en-US" sz="24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400">
                <a:latin typeface="+mn-ea"/>
                <a:cs typeface="+mn-ea"/>
              </a:rPr>
              <a:t>1.</a:t>
            </a:r>
            <a:r>
              <a:rPr lang="zh-CN" altLang="en-US" sz="2400">
                <a:latin typeface="+mn-ea"/>
                <a:cs typeface="+mn-ea"/>
              </a:rPr>
              <a:t>The situation where quantum intelligent agents can form a </a:t>
            </a:r>
            <a:r>
              <a:rPr lang="en-US" altLang="zh-CN" sz="2400">
                <a:latin typeface="+mn-ea"/>
                <a:cs typeface="+mn-ea"/>
              </a:rPr>
              <a:t>box </a:t>
            </a:r>
            <a:r>
              <a:rPr lang="zh-CN" altLang="en-US" sz="2400">
                <a:latin typeface="+mn-ea"/>
                <a:cs typeface="+mn-ea"/>
              </a:rPr>
              <a:t>in the next step</a:t>
            </a:r>
            <a:endParaRPr lang="zh-CN" altLang="en-US" sz="24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400">
                <a:latin typeface="+mn-ea"/>
                <a:cs typeface="+mn-ea"/>
              </a:rPr>
              <a:t>2.</a:t>
            </a:r>
            <a:r>
              <a:rPr lang="zh-CN" altLang="en-US" sz="2400">
                <a:latin typeface="+mn-ea"/>
                <a:cs typeface="+mn-ea"/>
              </a:rPr>
              <a:t>If requirement 1 is not met, search for situations where the next step (opponent) cannot form a </a:t>
            </a:r>
            <a:r>
              <a:rPr lang="en-US" altLang="zh-CN" sz="2400">
                <a:latin typeface="+mn-ea"/>
                <a:cs typeface="+mn-ea"/>
              </a:rPr>
              <a:t>box</a:t>
            </a:r>
            <a:endParaRPr lang="zh-CN" altLang="en-US" sz="2400"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sz="2400">
                <a:solidFill>
                  <a:srgbClr val="FF0000"/>
                </a:solidFill>
                <a:latin typeface="+mn-ea"/>
                <a:cs typeface="+mn-ea"/>
              </a:rPr>
              <a:t>How to get it</a:t>
            </a:r>
            <a:endParaRPr sz="2400">
              <a:solidFill>
                <a:srgbClr val="FF0000"/>
              </a:solidFill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Based on simple graph theory rules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+mn-ea"/>
              </a:rPr>
              <a:t>.</a:t>
            </a:r>
            <a:endParaRPr lang="en-US" altLang="zh-CN" sz="2400">
              <a:solidFill>
                <a:srgbClr val="FF0000"/>
              </a:solidFill>
              <a:highlight>
                <a:srgbClr val="FFFF00"/>
              </a:highlight>
              <a:latin typeface="+mn-ea"/>
              <a:cs typeface="+mn-ea"/>
            </a:endParaRPr>
          </a:p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400">
                <a:latin typeface="+mn-ea"/>
                <a:cs typeface="+mn-ea"/>
              </a:rPr>
              <a:t>According to the Oracle circuit on the right, the step represented by the phase reversal of |00000001&gt;state </a:t>
            </a:r>
            <a:r>
              <a:rPr lang="en-US" altLang="zh-CN" sz="2400">
                <a:latin typeface="+mn-ea"/>
                <a:cs typeface="+mn-ea"/>
              </a:rPr>
              <a:t> </a:t>
            </a:r>
            <a:r>
              <a:rPr lang="zh-CN" altLang="en-US" sz="2400">
                <a:latin typeface="+mn-ea"/>
                <a:cs typeface="+mn-ea"/>
              </a:rPr>
              <a:t>|00000001&gt;</a:t>
            </a:r>
            <a:r>
              <a:rPr lang="en-US" altLang="zh-CN" sz="2400">
                <a:latin typeface="+mn-ea"/>
                <a:cs typeface="+mn-ea"/>
              </a:rPr>
              <a:t> </a:t>
            </a:r>
            <a:r>
              <a:rPr lang="zh-CN" altLang="en-US" sz="2400">
                <a:latin typeface="+mn-ea"/>
                <a:cs typeface="+mn-ea"/>
              </a:rPr>
              <a:t>will be our best choice.</a:t>
            </a:r>
            <a:endParaRPr lang="zh-CN" altLang="en-US" sz="2400">
              <a:latin typeface="+mn-ea"/>
              <a:cs typeface="+mn-ea"/>
            </a:endParaRPr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8415" y="1304290"/>
            <a:ext cx="30607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175895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ym typeface="+mn-ea"/>
              </a:rPr>
              <a:t>Quantum Dots and Boxes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80695" y="1304290"/>
            <a:ext cx="10210800" cy="555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3. </a:t>
            </a:r>
            <a:r>
              <a:rPr lang="zh-CN" altLang="en-US"/>
              <a:t>Determination of repetition </a:t>
            </a:r>
            <a:r>
              <a:rPr lang="en-US" altLang="zh-CN"/>
              <a:t>times R</a:t>
            </a:r>
            <a:endParaRPr lang="en-US" altLang="zh-CN" sz="2400">
              <a:latin typeface="+mn-ea"/>
              <a:cs typeface="+mn-ea"/>
            </a:endParaRPr>
          </a:p>
          <a:p>
            <a:pPr marL="0" indent="0">
              <a:buNone/>
            </a:pPr>
            <a:endParaRPr lang="en-US" altLang="zh-CN" sz="2400"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3695" y="2665095"/>
            <a:ext cx="5080000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4219575"/>
            <a:ext cx="89662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175895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ym typeface="+mn-ea"/>
              </a:rPr>
              <a:t>Quantum Dots and Boxes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480695" y="1304290"/>
            <a:ext cx="10906760" cy="555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+mn-ea"/>
                <a:cs typeface="+mn-ea"/>
              </a:rPr>
              <a:t>Summary</a:t>
            </a:r>
            <a:r>
              <a:rPr lang="en-US" altLang="zh-CN" sz="2400">
                <a:latin typeface="+mn-ea"/>
                <a:cs typeface="+mn-ea"/>
              </a:rPr>
              <a:t>:</a:t>
            </a:r>
            <a:endParaRPr lang="en-US" altLang="zh-CN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Human players take the lead, quantum agents begin Grover search for the next move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During this process, </a:t>
            </a:r>
            <a:r>
              <a:rPr lang="en-US" altLang="zh-CN" sz="2400">
                <a:latin typeface="+mn-ea"/>
                <a:cs typeface="+mn-ea"/>
              </a:rPr>
              <a:t>qubits</a:t>
            </a:r>
            <a:r>
              <a:rPr lang="zh-CN" altLang="en-US" sz="2400">
                <a:latin typeface="+mn-ea"/>
                <a:cs typeface="+mn-ea"/>
              </a:rPr>
              <a:t> based chessboard state encoding, Grover circuit construction, and determination of repetition times will be completed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en-US" altLang="zh-CN" sz="2400">
                <a:latin typeface="+mn-ea"/>
                <a:cs typeface="+mn-ea"/>
              </a:rPr>
              <a:t>After the final construction of the quantum Grover search algorithm circuit, all bits except for the auxiliary bit will be measured, and only a small number of times (at least 1) will be taken. The quantum state with the most occurrences will be selected as the next decision</a:t>
            </a:r>
            <a:endParaRPr lang="en-US" altLang="zh-CN" sz="2400">
              <a:solidFill>
                <a:srgbClr val="FF0000"/>
              </a:solidFill>
              <a:highlight>
                <a:srgbClr val="FFFF00"/>
              </a:highlight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GRkNjM2MTE3N2FkOTgyODY4MWE3YTg0ZGE2ZDZkYzM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2589</Words>
  <Application>WPS 演示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Theme</vt:lpstr>
      <vt:lpstr>Quantum Game: Quantum Dots and Boxes</vt:lpstr>
      <vt:lpstr>Contents</vt:lpstr>
      <vt:lpstr>Dots and Boxes Game Rules</vt:lpstr>
      <vt:lpstr>Quantum Dots and Boxes</vt:lpstr>
      <vt:lpstr>Quantum Dots and Boxes</vt:lpstr>
      <vt:lpstr>PowerPoint 演示文稿</vt:lpstr>
      <vt:lpstr>PowerPoint 演示文稿</vt:lpstr>
      <vt:lpstr>PowerPoint 演示文稿</vt:lpstr>
      <vt:lpstr>PowerPoint 演示文稿</vt:lpstr>
      <vt:lpstr>Demo:</vt:lpstr>
      <vt:lpstr>Instructions for code, development framework, GUI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基于量子 Grover搜索算法的点格棋对战智能体</dc:title>
  <dc:creator>yangjianfei</dc:creator>
  <cp:lastModifiedBy>GM</cp:lastModifiedBy>
  <cp:revision>18</cp:revision>
  <dcterms:created xsi:type="dcterms:W3CDTF">2024-10-27T04:24:00Z</dcterms:created>
  <dcterms:modified xsi:type="dcterms:W3CDTF">2024-10-27T07:06:48Z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64387D4B58C347F498B71742548FF8BB_12</vt:lpwstr>
  </property>
</Properties>
</file>